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1"/>
  </p:notesMasterIdLst>
  <p:sldIdLst>
    <p:sldId id="256" r:id="rId2"/>
    <p:sldId id="257" r:id="rId3"/>
    <p:sldId id="258" r:id="rId4"/>
    <p:sldId id="260" r:id="rId5"/>
    <p:sldId id="262" r:id="rId6"/>
    <p:sldId id="263" r:id="rId7"/>
    <p:sldId id="264" r:id="rId8"/>
    <p:sldId id="261" r:id="rId9"/>
    <p:sldId id="259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734" y="-29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0A95D8-3CF4-4EFE-BAA2-E45E707EB63E}" type="datetimeFigureOut">
              <a:rPr lang="en-US" smtClean="0"/>
              <a:t>4/1/2014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008185-FC0D-4EF1-B764-5CC6A7B790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901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Gill Sans MT" panose="020B05020201040202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25167-C735-42D2-AB72-DD6CB4248E6F}" type="datetime1">
              <a:rPr lang="en-US" smtClean="0"/>
              <a:t>4/1/2014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68E4-8448-4F51-9E46-4A90A083074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2351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9166B-14E9-4F05-A666-0D9909F9EC82}" type="datetime1">
              <a:rPr lang="en-US" smtClean="0"/>
              <a:t>4/1/2014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68E4-8448-4F51-9E46-4A90A0830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036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55106-3C5B-4559-B5AE-690E96E62657}" type="datetime1">
              <a:rPr lang="en-US" smtClean="0"/>
              <a:t>4/1/2014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68E4-8448-4F51-9E46-4A90A0830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665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ill Sans MT" panose="020B05020201040202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67861-814E-4FDB-9952-A59D1290D6A7}" type="datetime1">
              <a:rPr lang="en-US" smtClean="0"/>
              <a:t>4/1/2014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68E4-8448-4F51-9E46-4A90A0830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227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D5146-A86C-4EAA-838B-E3A8593569BF}" type="datetime1">
              <a:rPr lang="en-US" smtClean="0"/>
              <a:t>4/1/2014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68E4-8448-4F51-9E46-4A90A0830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35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7A7AF-D8B3-4F6E-AD0F-4A80A16BC0D4}" type="datetime1">
              <a:rPr lang="en-US" smtClean="0"/>
              <a:t>4/1/2014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68E4-8448-4F51-9E46-4A90A0830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82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862D6-5453-450C-834D-6F5E93C946B9}" type="datetime1">
              <a:rPr lang="en-US" smtClean="0"/>
              <a:t>4/1/2014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68E4-8448-4F51-9E46-4A90A0830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320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8DCB5-3838-4A3A-B420-F2DDD29EA6A4}" type="datetime1">
              <a:rPr lang="en-US" smtClean="0"/>
              <a:t>4/1/2014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68E4-8448-4F51-9E46-4A90A0830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123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D5848-662C-4B3D-BF4D-777F0C92D037}" type="datetime1">
              <a:rPr lang="en-US" smtClean="0"/>
              <a:t>4/1/2014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68E4-8448-4F51-9E46-4A90A0830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481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2B750-7EED-425F-9B21-ED398B8C4D0A}" type="datetime1">
              <a:rPr lang="en-US" smtClean="0"/>
              <a:t>4/1/2014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68E4-8448-4F51-9E46-4A90A0830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014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6FD93-04CF-4D56-9F17-D96D94C5F7BB}" type="datetime1">
              <a:rPr lang="en-US" smtClean="0"/>
              <a:t>4/1/2014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68E4-8448-4F51-9E46-4A90A0830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150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10ECF2-C201-4EE4-892C-E6ACC49CD03D}" type="datetime1">
              <a:rPr lang="en-US" smtClean="0"/>
              <a:t>4/1/2014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505916-5C4B-44D9-AA77-F217C4C005B4}" type="slidenum">
              <a:rPr lang="en-US" smtClean="0"/>
              <a:t>‹#›</a:t>
            </a:fld>
            <a:fld id="{7DDF7D61-EE2F-41E1-A42E-205C25494301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26" name="Picture 2" descr="Z:\Users\echang6\LabLogo_HiRes no background original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22632"/>
            <a:ext cx="2514600" cy="970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8868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8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\\10.200.80.2\shared folder\Users\echang6\HRI Object Handoff\Object\ABhori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31" t="4621"/>
          <a:stretch/>
        </p:blipFill>
        <p:spPr bwMode="auto">
          <a:xfrm rot="19217754">
            <a:off x="2871346" y="3002872"/>
            <a:ext cx="8280672" cy="4106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990600"/>
            <a:ext cx="7772400" cy="1470025"/>
          </a:xfrm>
        </p:spPr>
        <p:txBody>
          <a:bodyPr/>
          <a:lstStyle/>
          <a:p>
            <a:pPr algn="l"/>
            <a:r>
              <a:rPr lang="en-US" dirty="0" smtClean="0"/>
              <a:t>Digit Control during Object Hand-over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2590800"/>
            <a:ext cx="6400800" cy="17526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Eric Chang</a:t>
            </a:r>
          </a:p>
          <a:p>
            <a:pPr algn="l"/>
            <a:r>
              <a:rPr lang="en-US" dirty="0" smtClean="0"/>
              <a:t>ASU/NASA Space Grant Intern</a:t>
            </a:r>
          </a:p>
          <a:p>
            <a:pPr algn="l"/>
            <a:r>
              <a:rPr lang="en-US" dirty="0" smtClean="0"/>
              <a:t>04/10/2014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68E4-8448-4F51-9E46-4A90A083074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252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267200" cy="4525963"/>
          </a:xfrm>
        </p:spPr>
        <p:txBody>
          <a:bodyPr/>
          <a:lstStyle/>
          <a:p>
            <a:r>
              <a:rPr lang="en-US" dirty="0" smtClean="0"/>
              <a:t>Object hand-overs are common </a:t>
            </a:r>
            <a:r>
              <a:rPr lang="en-US" dirty="0" smtClean="0"/>
              <a:t>in activities </a:t>
            </a:r>
            <a:r>
              <a:rPr lang="en-US" dirty="0" smtClean="0"/>
              <a:t>daily living</a:t>
            </a:r>
          </a:p>
          <a:p>
            <a:r>
              <a:rPr lang="en-US" dirty="0" smtClean="0"/>
              <a:t>Hand-overs are important for assistive robotics or upper limb </a:t>
            </a:r>
            <a:r>
              <a:rPr lang="en-US" dirty="0" smtClean="0"/>
              <a:t>prostheses</a:t>
            </a:r>
            <a:endParaRPr lang="en-US" dirty="0" smtClean="0"/>
          </a:p>
          <a:p>
            <a:r>
              <a:rPr lang="en-US" dirty="0" smtClean="0"/>
              <a:t>Visual </a:t>
            </a:r>
            <a:r>
              <a:rPr lang="en-US" dirty="0" smtClean="0"/>
              <a:t>feedback</a:t>
            </a:r>
            <a:r>
              <a:rPr lang="en-US" dirty="0" smtClean="0"/>
              <a:t> </a:t>
            </a:r>
            <a:r>
              <a:rPr lang="en-US" dirty="0" smtClean="0"/>
              <a:t>is not always </a:t>
            </a:r>
            <a:r>
              <a:rPr lang="en-US" dirty="0" smtClean="0"/>
              <a:t>available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68E4-8448-4F51-9E46-4A90A0830744}" type="slidenum">
              <a:rPr lang="en-US" smtClean="0"/>
              <a:t>2</a:t>
            </a:fld>
            <a:endParaRPr lang="en-US"/>
          </a:p>
        </p:txBody>
      </p:sp>
      <p:pic>
        <p:nvPicPr>
          <p:cNvPr id="2050" name="Picture 2" descr="http://thepauls.files.wordpress.com/2011/01/pass_the_bato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05" r="13801" b="19712"/>
          <a:stretch/>
        </p:blipFill>
        <p:spPr bwMode="auto">
          <a:xfrm>
            <a:off x="4876800" y="1600200"/>
            <a:ext cx="3276600" cy="1969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400" y="3733800"/>
            <a:ext cx="3302000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9317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Technology</a:t>
            </a:r>
            <a:endParaRPr lang="en-US" dirty="0"/>
          </a:p>
        </p:txBody>
      </p:sp>
      <p:pic>
        <p:nvPicPr>
          <p:cNvPr id="6" name="croft_chan_pr2_handover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1143000"/>
            <a:ext cx="6477000" cy="485817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68E4-8448-4F51-9E46-4A90A0830744}" type="slidenum">
              <a:rPr lang="en-US" smtClean="0"/>
              <a:t>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362200" y="6324600"/>
            <a:ext cx="6096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Chan, Wesley Patrick (2012). A human-inspired controller for robot-human object handovers: a study of grip and load forces in handovers and the design and implementation of a novel handover controller. </a:t>
            </a:r>
            <a:r>
              <a:rPr lang="en-US" sz="1050" dirty="0" err="1" smtClean="0"/>
              <a:t>M.A.Sc</a:t>
            </a:r>
            <a:r>
              <a:rPr lang="en-US" sz="1050" dirty="0" smtClean="0"/>
              <a:t>.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517092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u="sng" dirty="0" smtClean="0"/>
              <a:t>Goal: </a:t>
            </a:r>
            <a:r>
              <a:rPr lang="en-US" dirty="0" smtClean="0"/>
              <a:t>Understand Human-human object hand-overs to design </a:t>
            </a:r>
            <a:r>
              <a:rPr lang="en-US" dirty="0" smtClean="0"/>
              <a:t>human-inspired controllers for robots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68E4-8448-4F51-9E46-4A90A0830744}" type="slidenum">
              <a:rPr lang="en-US" smtClean="0"/>
              <a:t>4</a:t>
            </a:fld>
            <a:endParaRPr lang="en-US"/>
          </a:p>
        </p:txBody>
      </p:sp>
      <p:pic>
        <p:nvPicPr>
          <p:cNvPr id="7" name="horihandover trial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4952"/>
          <a:stretch/>
        </p:blipFill>
        <p:spPr>
          <a:xfrm>
            <a:off x="596900" y="2590800"/>
            <a:ext cx="7767824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219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68E4-8448-4F51-9E46-4A90A0830744}" type="slidenum">
              <a:rPr lang="en-US" smtClean="0"/>
              <a:t>5</a:t>
            </a:fld>
            <a:endParaRPr lang="en-US"/>
          </a:p>
        </p:txBody>
      </p:sp>
      <p:grpSp>
        <p:nvGrpSpPr>
          <p:cNvPr id="53" name="Group 52"/>
          <p:cNvGrpSpPr/>
          <p:nvPr/>
        </p:nvGrpSpPr>
        <p:grpSpPr>
          <a:xfrm>
            <a:off x="152400" y="432496"/>
            <a:ext cx="5938429" cy="2616601"/>
            <a:chOff x="386171" y="1816821"/>
            <a:chExt cx="8055795" cy="3549558"/>
          </a:xfrm>
        </p:grpSpPr>
        <p:pic>
          <p:nvPicPr>
            <p:cNvPr id="29" name="Picture 2" descr="http://www.connexie.nl/images/external/APP_iPhone5C_blue_001323_side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277" r="44025"/>
            <a:stretch/>
          </p:blipFill>
          <p:spPr bwMode="auto">
            <a:xfrm rot="16200000">
              <a:off x="4288656" y="-1287735"/>
              <a:ext cx="869950" cy="74366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5296" y="3427550"/>
              <a:ext cx="7436670" cy="1580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TextBox 30"/>
            <p:cNvSpPr txBox="1"/>
            <p:nvPr/>
          </p:nvSpPr>
          <p:spPr>
            <a:xfrm>
              <a:off x="4314209" y="3079471"/>
              <a:ext cx="826952" cy="375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5.00</a:t>
              </a: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314207" y="1816821"/>
              <a:ext cx="826953" cy="375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4.90</a:t>
              </a: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05221" y="4048328"/>
              <a:ext cx="781050" cy="375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0.37</a:t>
              </a: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86171" y="2261321"/>
              <a:ext cx="781050" cy="375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0.35</a:t>
              </a: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5" name="Straight Arrow Connector 34"/>
            <p:cNvCxnSpPr/>
            <p:nvPr/>
          </p:nvCxnSpPr>
          <p:spPr bwMode="auto">
            <a:xfrm>
              <a:off x="5023668" y="1986098"/>
              <a:ext cx="3357968" cy="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 bwMode="auto">
            <a:xfrm flipH="1">
              <a:off x="1078322" y="1997793"/>
              <a:ext cx="3345272" cy="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 bwMode="auto">
            <a:xfrm flipH="1">
              <a:off x="1078322" y="3254096"/>
              <a:ext cx="3345272" cy="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 bwMode="auto">
            <a:xfrm>
              <a:off x="5023668" y="3248746"/>
              <a:ext cx="3357968" cy="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 bwMode="auto">
            <a:xfrm>
              <a:off x="1078322" y="1897200"/>
              <a:ext cx="0" cy="244473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 bwMode="auto">
            <a:xfrm>
              <a:off x="8381636" y="1909898"/>
              <a:ext cx="0" cy="244473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 bwMode="auto">
            <a:xfrm>
              <a:off x="8381636" y="3152494"/>
              <a:ext cx="0" cy="668756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 bwMode="auto">
            <a:xfrm>
              <a:off x="1078322" y="3152494"/>
              <a:ext cx="0" cy="668756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 bwMode="auto">
            <a:xfrm flipV="1">
              <a:off x="813618" y="3948251"/>
              <a:ext cx="0" cy="127001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 bwMode="auto">
            <a:xfrm>
              <a:off x="813618" y="4345849"/>
              <a:ext cx="0" cy="145567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 bwMode="auto">
            <a:xfrm>
              <a:off x="776696" y="2540275"/>
              <a:ext cx="0" cy="145567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 bwMode="auto">
            <a:xfrm flipV="1">
              <a:off x="767170" y="2155375"/>
              <a:ext cx="0" cy="15240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 bwMode="auto">
            <a:xfrm flipH="1">
              <a:off x="700496" y="3948251"/>
              <a:ext cx="304800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 bwMode="auto">
            <a:xfrm flipH="1">
              <a:off x="700496" y="4491416"/>
              <a:ext cx="304800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 bwMode="auto">
            <a:xfrm flipH="1">
              <a:off x="671920" y="2670208"/>
              <a:ext cx="406402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 bwMode="auto">
            <a:xfrm flipH="1">
              <a:off x="659219" y="2160721"/>
              <a:ext cx="406402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2" name="TextBox 51"/>
            <p:cNvSpPr txBox="1"/>
            <p:nvPr/>
          </p:nvSpPr>
          <p:spPr>
            <a:xfrm>
              <a:off x="6898440" y="4990615"/>
              <a:ext cx="1543526" cy="375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105 grams</a:t>
              </a: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6248400" y="395522"/>
            <a:ext cx="2667000" cy="526297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Gill Sans MT" panose="020B0502020104020203" pitchFamily="34" charset="0"/>
              </a:rPr>
              <a:t>Test object designed to mimic iPhone </a:t>
            </a:r>
            <a:r>
              <a:rPr lang="en-US" sz="2400" dirty="0" smtClean="0">
                <a:latin typeface="Gill Sans MT" panose="020B0502020104020203" pitchFamily="34" charset="0"/>
              </a:rPr>
              <a:t>5c</a:t>
            </a:r>
          </a:p>
          <a:p>
            <a:endParaRPr lang="en-US" sz="2400" dirty="0" smtClean="0">
              <a:latin typeface="Gill Sans MT" panose="020B05020201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Gill Sans MT" panose="020B0502020104020203" pitchFamily="34" charset="0"/>
              </a:rPr>
              <a:t>ATI Nano17 6DOF </a:t>
            </a:r>
            <a:r>
              <a:rPr lang="en-US" sz="2400" dirty="0" smtClean="0">
                <a:latin typeface="Gill Sans MT" panose="020B0502020104020203" pitchFamily="34" charset="0"/>
              </a:rPr>
              <a:t>load </a:t>
            </a:r>
            <a:r>
              <a:rPr lang="en-US" sz="2400" dirty="0">
                <a:latin typeface="Gill Sans MT" panose="020B0502020104020203" pitchFamily="34" charset="0"/>
              </a:rPr>
              <a:t>c</a:t>
            </a:r>
            <a:r>
              <a:rPr lang="en-US" sz="2400" dirty="0" smtClean="0">
                <a:latin typeface="Gill Sans MT" panose="020B0502020104020203" pitchFamily="34" charset="0"/>
              </a:rPr>
              <a:t>ells </a:t>
            </a:r>
            <a:r>
              <a:rPr lang="en-US" sz="2400" dirty="0" smtClean="0">
                <a:latin typeface="Gill Sans MT" panose="020B0502020104020203" pitchFamily="34" charset="0"/>
              </a:rPr>
              <a:t>at each grip </a:t>
            </a:r>
            <a:r>
              <a:rPr lang="en-US" sz="2400" dirty="0" smtClean="0">
                <a:latin typeface="Gill Sans MT" panose="020B0502020104020203" pitchFamily="34" charset="0"/>
              </a:rPr>
              <a:t>plate</a:t>
            </a:r>
            <a:endParaRPr lang="en-US" sz="2400" dirty="0" smtClean="0">
              <a:latin typeface="Gill Sans MT" panose="020B0502020104020203" pitchFamily="34" charset="0"/>
            </a:endParaRPr>
          </a:p>
          <a:p>
            <a:endParaRPr lang="en-US" sz="2400" dirty="0" smtClean="0">
              <a:latin typeface="Gill Sans MT" panose="020B05020201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Gill Sans MT" panose="020B0502020104020203" pitchFamily="34" charset="0"/>
              </a:rPr>
              <a:t>Test object </a:t>
            </a:r>
            <a:r>
              <a:rPr lang="en-US" sz="2400" dirty="0" smtClean="0">
                <a:latin typeface="Gill Sans MT" panose="020B0502020104020203" pitchFamily="34" charset="0"/>
              </a:rPr>
              <a:t>and </a:t>
            </a:r>
            <a:r>
              <a:rPr lang="en-US" sz="2400" dirty="0" smtClean="0">
                <a:latin typeface="Gill Sans MT" panose="020B0502020104020203" pitchFamily="34" charset="0"/>
              </a:rPr>
              <a:t>subjects’ </a:t>
            </a:r>
            <a:r>
              <a:rPr lang="en-US" sz="2400" dirty="0" smtClean="0">
                <a:latin typeface="Gill Sans MT" panose="020B0502020104020203" pitchFamily="34" charset="0"/>
              </a:rPr>
              <a:t>thumbs tracked </a:t>
            </a:r>
            <a:r>
              <a:rPr lang="en-US" sz="2400" dirty="0" smtClean="0">
                <a:latin typeface="Gill Sans MT" panose="020B0502020104020203" pitchFamily="34" charset="0"/>
              </a:rPr>
              <a:t>in 3D using </a:t>
            </a:r>
            <a:r>
              <a:rPr lang="en-US" sz="2400" dirty="0" err="1" smtClean="0">
                <a:latin typeface="Gill Sans MT" panose="020B0502020104020203" pitchFamily="34" charset="0"/>
              </a:rPr>
              <a:t>Vicon</a:t>
            </a:r>
            <a:r>
              <a:rPr lang="en-US" sz="2400" dirty="0" smtClean="0">
                <a:latin typeface="Gill Sans MT" panose="020B0502020104020203" pitchFamily="34" charset="0"/>
              </a:rPr>
              <a:t> </a:t>
            </a:r>
            <a:r>
              <a:rPr lang="en-US" sz="2400" dirty="0" smtClean="0">
                <a:latin typeface="Gill Sans MT" panose="020B0502020104020203" pitchFamily="34" charset="0"/>
              </a:rPr>
              <a:t>motion </a:t>
            </a:r>
            <a:r>
              <a:rPr lang="en-US" sz="2400" dirty="0">
                <a:latin typeface="Gill Sans MT" panose="020B0502020104020203" pitchFamily="34" charset="0"/>
              </a:rPr>
              <a:t>c</a:t>
            </a:r>
            <a:r>
              <a:rPr lang="en-US" sz="2400" dirty="0" smtClean="0">
                <a:latin typeface="Gill Sans MT" panose="020B0502020104020203" pitchFamily="34" charset="0"/>
              </a:rPr>
              <a:t>apture </a:t>
            </a:r>
            <a:r>
              <a:rPr lang="en-US" sz="2400" dirty="0">
                <a:latin typeface="Gill Sans MT" panose="020B0502020104020203" pitchFamily="34" charset="0"/>
              </a:rPr>
              <a:t>s</a:t>
            </a:r>
            <a:r>
              <a:rPr lang="en-US" sz="2400" dirty="0" smtClean="0">
                <a:latin typeface="Gill Sans MT" panose="020B0502020104020203" pitchFamily="34" charset="0"/>
              </a:rPr>
              <a:t>ystem</a:t>
            </a:r>
            <a:endParaRPr lang="en-US" sz="2400" dirty="0">
              <a:latin typeface="Gill Sans MT" panose="020B0502020104020203" pitchFamily="34" charset="0"/>
            </a:endParaRPr>
          </a:p>
        </p:txBody>
      </p:sp>
      <p:pic>
        <p:nvPicPr>
          <p:cNvPr id="57" name="Picture 56" descr="\\10.200.80.2\shared folder\Experiments\Digit control during object hand-off\photos\ABhor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43" y="3530378"/>
            <a:ext cx="5872657" cy="1956022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6896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/>
              <a:t>Object Compression</a:t>
            </a:r>
            <a:br>
              <a:rPr lang="en-US" dirty="0" smtClean="0"/>
            </a:br>
            <a:r>
              <a:rPr lang="en-US" sz="3100" i="1" dirty="0" smtClean="0"/>
              <a:t>Representative Horizontal Hand-over dataset (10 trials)</a:t>
            </a:r>
            <a:endParaRPr lang="en-US" sz="31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68E4-8448-4F51-9E46-4A90A0830744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 descr="Z:\Users\echang6\HRI Object Handoff\space grant poster\shear-force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57"/>
          <a:stretch/>
        </p:blipFill>
        <p:spPr bwMode="auto">
          <a:xfrm>
            <a:off x="609600" y="1828800"/>
            <a:ext cx="7826066" cy="393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7392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/>
              <a:t>Linear Grip Force vs. Load Force Ratio</a:t>
            </a:r>
            <a:br>
              <a:rPr lang="en-US" dirty="0" smtClean="0"/>
            </a:br>
            <a:r>
              <a:rPr lang="en-US" sz="3100" i="1" dirty="0" smtClean="0"/>
              <a:t>Representative Horizontal Hand-over dataset (10 trials)</a:t>
            </a:r>
            <a:endParaRPr lang="en-US" sz="3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68E4-8448-4F51-9E46-4A90A0830744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 descr="Z:\Users\echang6\HRI Object Handoff\space grant poster\fgvfl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93"/>
          <a:stretch/>
        </p:blipFill>
        <p:spPr bwMode="auto">
          <a:xfrm>
            <a:off x="584200" y="1524000"/>
            <a:ext cx="7924800" cy="450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8"/>
          <p:cNvSpPr txBox="1"/>
          <p:nvPr/>
        </p:nvSpPr>
        <p:spPr>
          <a:xfrm>
            <a:off x="7315200" y="1847145"/>
            <a:ext cx="9854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6200" kern="1200">
                <a:solidFill>
                  <a:schemeClr val="tx1"/>
                </a:solidFill>
                <a:latin typeface="Arial" charset="0"/>
                <a:ea typeface="Osaka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6200" kern="1200">
                <a:solidFill>
                  <a:schemeClr val="tx1"/>
                </a:solidFill>
                <a:latin typeface="Arial" charset="0"/>
                <a:ea typeface="Osaka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6200" kern="1200">
                <a:solidFill>
                  <a:schemeClr val="tx1"/>
                </a:solidFill>
                <a:latin typeface="Arial" charset="0"/>
                <a:ea typeface="Osaka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6200" kern="1200">
                <a:solidFill>
                  <a:schemeClr val="tx1"/>
                </a:solidFill>
                <a:latin typeface="Arial" charset="0"/>
                <a:ea typeface="Osaka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6200" kern="1200">
                <a:solidFill>
                  <a:schemeClr val="tx1"/>
                </a:solidFill>
                <a:latin typeface="Arial" charset="0"/>
                <a:ea typeface="Osaka" charset="-128"/>
                <a:cs typeface="+mn-cs"/>
              </a:defRPr>
            </a:lvl5pPr>
            <a:lvl6pPr marL="2286000" algn="l" defTabSz="914400" rtl="0" eaLnBrk="1" latinLnBrk="0" hangingPunct="1">
              <a:defRPr sz="6200" kern="1200">
                <a:solidFill>
                  <a:schemeClr val="tx1"/>
                </a:solidFill>
                <a:latin typeface="Arial" charset="0"/>
                <a:ea typeface="Osaka" charset="-128"/>
                <a:cs typeface="+mn-cs"/>
              </a:defRPr>
            </a:lvl6pPr>
            <a:lvl7pPr marL="2743200" algn="l" defTabSz="914400" rtl="0" eaLnBrk="1" latinLnBrk="0" hangingPunct="1">
              <a:defRPr sz="6200" kern="1200">
                <a:solidFill>
                  <a:schemeClr val="tx1"/>
                </a:solidFill>
                <a:latin typeface="Arial" charset="0"/>
                <a:ea typeface="Osaka" charset="-128"/>
                <a:cs typeface="+mn-cs"/>
              </a:defRPr>
            </a:lvl7pPr>
            <a:lvl8pPr marL="3200400" algn="l" defTabSz="914400" rtl="0" eaLnBrk="1" latinLnBrk="0" hangingPunct="1">
              <a:defRPr sz="6200" kern="1200">
                <a:solidFill>
                  <a:schemeClr val="tx1"/>
                </a:solidFill>
                <a:latin typeface="Arial" charset="0"/>
                <a:ea typeface="Osaka" charset="-128"/>
                <a:cs typeface="+mn-cs"/>
              </a:defRPr>
            </a:lvl8pPr>
            <a:lvl9pPr marL="3657600" algn="l" defTabSz="914400" rtl="0" eaLnBrk="1" latinLnBrk="0" hangingPunct="1">
              <a:defRPr sz="6200" kern="1200">
                <a:solidFill>
                  <a:schemeClr val="tx1"/>
                </a:solidFill>
                <a:latin typeface="Arial" charset="0"/>
                <a:ea typeface="Osaka" charset="-128"/>
                <a:cs typeface="+mn-cs"/>
              </a:defRPr>
            </a:lvl9pPr>
          </a:lstStyle>
          <a:p>
            <a:pPr algn="ctr"/>
            <a:r>
              <a:rPr lang="en-US" sz="2000" dirty="0" err="1">
                <a:solidFill>
                  <a:srgbClr val="7030A0"/>
                </a:solidFill>
                <a:latin typeface="Gill Sans MT" panose="020B0502020104020203" pitchFamily="34" charset="0"/>
              </a:rPr>
              <a:t>F</a:t>
            </a:r>
            <a:r>
              <a:rPr lang="en-US" sz="2000" baseline="-25000" dirty="0" err="1">
                <a:solidFill>
                  <a:srgbClr val="7030A0"/>
                </a:solidFill>
                <a:latin typeface="Gill Sans MT" panose="020B0502020104020203" pitchFamily="34" charset="0"/>
              </a:rPr>
              <a:t>z</a:t>
            </a:r>
            <a:r>
              <a:rPr lang="en-US" sz="2000" baseline="-25000" dirty="0">
                <a:solidFill>
                  <a:srgbClr val="7030A0"/>
                </a:solidFill>
                <a:latin typeface="Gill Sans MT" panose="020B0502020104020203" pitchFamily="34" charset="0"/>
              </a:rPr>
              <a:t>, </a:t>
            </a:r>
            <a:r>
              <a:rPr lang="en-US" sz="2000" baseline="-25000" dirty="0" smtClean="0">
                <a:solidFill>
                  <a:srgbClr val="7030A0"/>
                </a:solidFill>
                <a:latin typeface="Gill Sans MT" panose="020B0502020104020203" pitchFamily="34" charset="0"/>
              </a:rPr>
              <a:t>top</a:t>
            </a:r>
            <a:endParaRPr lang="en-US" sz="2000" dirty="0">
              <a:solidFill>
                <a:srgbClr val="7030A0"/>
              </a:solidFill>
              <a:latin typeface="Gill Sans MT" panose="020B0502020104020203" pitchFamily="34" charset="0"/>
            </a:endParaRPr>
          </a:p>
        </p:txBody>
      </p:sp>
      <p:sp>
        <p:nvSpPr>
          <p:cNvPr id="7" name="TextBox 34"/>
          <p:cNvSpPr txBox="1"/>
          <p:nvPr/>
        </p:nvSpPr>
        <p:spPr>
          <a:xfrm>
            <a:off x="7315200" y="3618855"/>
            <a:ext cx="9854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6200" kern="1200">
                <a:solidFill>
                  <a:schemeClr val="tx1"/>
                </a:solidFill>
                <a:latin typeface="Arial" charset="0"/>
                <a:ea typeface="Osaka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6200" kern="1200">
                <a:solidFill>
                  <a:schemeClr val="tx1"/>
                </a:solidFill>
                <a:latin typeface="Arial" charset="0"/>
                <a:ea typeface="Osaka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6200" kern="1200">
                <a:solidFill>
                  <a:schemeClr val="tx1"/>
                </a:solidFill>
                <a:latin typeface="Arial" charset="0"/>
                <a:ea typeface="Osaka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6200" kern="1200">
                <a:solidFill>
                  <a:schemeClr val="tx1"/>
                </a:solidFill>
                <a:latin typeface="Arial" charset="0"/>
                <a:ea typeface="Osaka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6200" kern="1200">
                <a:solidFill>
                  <a:schemeClr val="tx1"/>
                </a:solidFill>
                <a:latin typeface="Arial" charset="0"/>
                <a:ea typeface="Osaka" charset="-128"/>
                <a:cs typeface="+mn-cs"/>
              </a:defRPr>
            </a:lvl5pPr>
            <a:lvl6pPr marL="2286000" algn="l" defTabSz="914400" rtl="0" eaLnBrk="1" latinLnBrk="0" hangingPunct="1">
              <a:defRPr sz="6200" kern="1200">
                <a:solidFill>
                  <a:schemeClr val="tx1"/>
                </a:solidFill>
                <a:latin typeface="Arial" charset="0"/>
                <a:ea typeface="Osaka" charset="-128"/>
                <a:cs typeface="+mn-cs"/>
              </a:defRPr>
            </a:lvl6pPr>
            <a:lvl7pPr marL="2743200" algn="l" defTabSz="914400" rtl="0" eaLnBrk="1" latinLnBrk="0" hangingPunct="1">
              <a:defRPr sz="6200" kern="1200">
                <a:solidFill>
                  <a:schemeClr val="tx1"/>
                </a:solidFill>
                <a:latin typeface="Arial" charset="0"/>
                <a:ea typeface="Osaka" charset="-128"/>
                <a:cs typeface="+mn-cs"/>
              </a:defRPr>
            </a:lvl7pPr>
            <a:lvl8pPr marL="3200400" algn="l" defTabSz="914400" rtl="0" eaLnBrk="1" latinLnBrk="0" hangingPunct="1">
              <a:defRPr sz="6200" kern="1200">
                <a:solidFill>
                  <a:schemeClr val="tx1"/>
                </a:solidFill>
                <a:latin typeface="Arial" charset="0"/>
                <a:ea typeface="Osaka" charset="-128"/>
                <a:cs typeface="+mn-cs"/>
              </a:defRPr>
            </a:lvl8pPr>
            <a:lvl9pPr marL="3657600" algn="l" defTabSz="914400" rtl="0" eaLnBrk="1" latinLnBrk="0" hangingPunct="1">
              <a:defRPr sz="6200" kern="1200">
                <a:solidFill>
                  <a:schemeClr val="tx1"/>
                </a:solidFill>
                <a:latin typeface="Arial" charset="0"/>
                <a:ea typeface="Osaka" charset="-128"/>
                <a:cs typeface="+mn-cs"/>
              </a:defRPr>
            </a:lvl9pPr>
          </a:lstStyle>
          <a:p>
            <a:pPr algn="ctr"/>
            <a:r>
              <a:rPr lang="en-US" sz="2000" dirty="0" err="1">
                <a:solidFill>
                  <a:srgbClr val="FF0000"/>
                </a:solidFill>
                <a:latin typeface="Gill Sans MT" panose="020B0502020104020203" pitchFamily="34" charset="0"/>
              </a:rPr>
              <a:t>F</a:t>
            </a:r>
            <a:r>
              <a:rPr lang="en-US" sz="2000" baseline="-25000" dirty="0" err="1">
                <a:solidFill>
                  <a:srgbClr val="FF0000"/>
                </a:solidFill>
                <a:latin typeface="Gill Sans MT" panose="020B0502020104020203" pitchFamily="34" charset="0"/>
              </a:rPr>
              <a:t>z</a:t>
            </a:r>
            <a:r>
              <a:rPr lang="en-US" sz="2000" baseline="-25000" dirty="0">
                <a:solidFill>
                  <a:srgbClr val="FF0000"/>
                </a:solidFill>
                <a:latin typeface="Gill Sans MT" panose="020B0502020104020203" pitchFamily="34" charset="0"/>
              </a:rPr>
              <a:t>, </a:t>
            </a:r>
            <a:r>
              <a:rPr lang="en-US" sz="2000" baseline="-25000" dirty="0" smtClean="0">
                <a:solidFill>
                  <a:srgbClr val="FF0000"/>
                </a:solidFill>
                <a:latin typeface="Gill Sans MT" panose="020B0502020104020203" pitchFamily="34" charset="0"/>
              </a:rPr>
              <a:t>bottom</a:t>
            </a:r>
            <a:endParaRPr lang="en-US" sz="2000" dirty="0">
              <a:solidFill>
                <a:srgbClr val="FF0000"/>
              </a:solidFill>
              <a:latin typeface="Gill Sans MT" panose="020B0502020104020203" pitchFamily="34" charset="0"/>
            </a:endParaRPr>
          </a:p>
        </p:txBody>
      </p:sp>
      <p:sp>
        <p:nvSpPr>
          <p:cNvPr id="8" name="TextBox 9"/>
          <p:cNvSpPr txBox="1"/>
          <p:nvPr/>
        </p:nvSpPr>
        <p:spPr>
          <a:xfrm>
            <a:off x="5334000" y="4564580"/>
            <a:ext cx="381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6200" kern="1200">
                <a:solidFill>
                  <a:schemeClr val="tx1"/>
                </a:solidFill>
                <a:latin typeface="Arial" charset="0"/>
                <a:ea typeface="Osaka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6200" kern="1200">
                <a:solidFill>
                  <a:schemeClr val="tx1"/>
                </a:solidFill>
                <a:latin typeface="Arial" charset="0"/>
                <a:ea typeface="Osaka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6200" kern="1200">
                <a:solidFill>
                  <a:schemeClr val="tx1"/>
                </a:solidFill>
                <a:latin typeface="Arial" charset="0"/>
                <a:ea typeface="Osaka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6200" kern="1200">
                <a:solidFill>
                  <a:schemeClr val="tx1"/>
                </a:solidFill>
                <a:latin typeface="Arial" charset="0"/>
                <a:ea typeface="Osaka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6200" kern="1200">
                <a:solidFill>
                  <a:schemeClr val="tx1"/>
                </a:solidFill>
                <a:latin typeface="Arial" charset="0"/>
                <a:ea typeface="Osaka" charset="-128"/>
                <a:cs typeface="+mn-cs"/>
              </a:defRPr>
            </a:lvl5pPr>
            <a:lvl6pPr marL="2286000" algn="l" defTabSz="914400" rtl="0" eaLnBrk="1" latinLnBrk="0" hangingPunct="1">
              <a:defRPr sz="6200" kern="1200">
                <a:solidFill>
                  <a:schemeClr val="tx1"/>
                </a:solidFill>
                <a:latin typeface="Arial" charset="0"/>
                <a:ea typeface="Osaka" charset="-128"/>
                <a:cs typeface="+mn-cs"/>
              </a:defRPr>
            </a:lvl6pPr>
            <a:lvl7pPr marL="2743200" algn="l" defTabSz="914400" rtl="0" eaLnBrk="1" latinLnBrk="0" hangingPunct="1">
              <a:defRPr sz="6200" kern="1200">
                <a:solidFill>
                  <a:schemeClr val="tx1"/>
                </a:solidFill>
                <a:latin typeface="Arial" charset="0"/>
                <a:ea typeface="Osaka" charset="-128"/>
                <a:cs typeface="+mn-cs"/>
              </a:defRPr>
            </a:lvl7pPr>
            <a:lvl8pPr marL="3200400" algn="l" defTabSz="914400" rtl="0" eaLnBrk="1" latinLnBrk="0" hangingPunct="1">
              <a:defRPr sz="6200" kern="1200">
                <a:solidFill>
                  <a:schemeClr val="tx1"/>
                </a:solidFill>
                <a:latin typeface="Arial" charset="0"/>
                <a:ea typeface="Osaka" charset="-128"/>
                <a:cs typeface="+mn-cs"/>
              </a:defRPr>
            </a:lvl8pPr>
            <a:lvl9pPr marL="3657600" algn="l" defTabSz="914400" rtl="0" eaLnBrk="1" latinLnBrk="0" hangingPunct="1">
              <a:defRPr sz="6200" kern="1200">
                <a:solidFill>
                  <a:schemeClr val="tx1"/>
                </a:solidFill>
                <a:latin typeface="Arial" charset="0"/>
                <a:ea typeface="Osaka" charset="-128"/>
                <a:cs typeface="+mn-cs"/>
              </a:defRPr>
            </a:lvl9pPr>
          </a:lstStyle>
          <a:p>
            <a:r>
              <a:rPr lang="en-US" sz="2400" dirty="0" smtClean="0">
                <a:latin typeface="Gill Sans MT" panose="020B0502020104020203" pitchFamily="34" charset="0"/>
              </a:rPr>
              <a:t>Load Force = </a:t>
            </a:r>
            <a:r>
              <a:rPr lang="en-US" sz="2400" dirty="0" err="1">
                <a:solidFill>
                  <a:srgbClr val="6600FF"/>
                </a:solidFill>
                <a:latin typeface="Gill Sans MT" panose="020B0502020104020203" pitchFamily="34" charset="0"/>
              </a:rPr>
              <a:t>F</a:t>
            </a:r>
            <a:r>
              <a:rPr lang="en-US" sz="2400" baseline="-25000" dirty="0" err="1">
                <a:solidFill>
                  <a:srgbClr val="6600FF"/>
                </a:solidFill>
                <a:latin typeface="Gill Sans MT" panose="020B0502020104020203" pitchFamily="34" charset="0"/>
              </a:rPr>
              <a:t>z</a:t>
            </a:r>
            <a:r>
              <a:rPr lang="en-US" sz="2400" baseline="-25000" dirty="0">
                <a:solidFill>
                  <a:srgbClr val="6600FF"/>
                </a:solidFill>
                <a:latin typeface="Gill Sans MT" panose="020B0502020104020203" pitchFamily="34" charset="0"/>
              </a:rPr>
              <a:t>, </a:t>
            </a:r>
            <a:r>
              <a:rPr lang="en-US" sz="2400" baseline="-25000" dirty="0" smtClean="0">
                <a:solidFill>
                  <a:srgbClr val="6600FF"/>
                </a:solidFill>
                <a:latin typeface="Gill Sans MT" panose="020B0502020104020203" pitchFamily="34" charset="0"/>
              </a:rPr>
              <a:t>bottom</a:t>
            </a:r>
            <a:r>
              <a:rPr lang="en-US" sz="2400" dirty="0" smtClean="0">
                <a:solidFill>
                  <a:srgbClr val="6600FF"/>
                </a:solidFill>
                <a:latin typeface="Gill Sans MT" panose="020B0502020104020203" pitchFamily="34" charset="0"/>
              </a:rPr>
              <a:t> </a:t>
            </a:r>
            <a:r>
              <a:rPr lang="en-US" sz="2400" dirty="0" smtClean="0">
                <a:latin typeface="Gill Sans MT" panose="020B0502020104020203" pitchFamily="34" charset="0"/>
              </a:rPr>
              <a:t>- </a:t>
            </a:r>
            <a:r>
              <a:rPr lang="en-US" sz="2400" dirty="0" err="1" smtClean="0">
                <a:solidFill>
                  <a:srgbClr val="FF0000"/>
                </a:solidFill>
                <a:latin typeface="Gill Sans MT" panose="020B0502020104020203" pitchFamily="34" charset="0"/>
              </a:rPr>
              <a:t>F</a:t>
            </a:r>
            <a:r>
              <a:rPr lang="en-US" sz="2400" baseline="-25000" dirty="0" err="1" smtClean="0">
                <a:solidFill>
                  <a:srgbClr val="FF0000"/>
                </a:solidFill>
                <a:latin typeface="Gill Sans MT" panose="020B0502020104020203" pitchFamily="34" charset="0"/>
              </a:rPr>
              <a:t>z</a:t>
            </a:r>
            <a:r>
              <a:rPr lang="en-US" sz="2400" baseline="-25000" dirty="0">
                <a:solidFill>
                  <a:srgbClr val="FF0000"/>
                </a:solidFill>
                <a:latin typeface="Gill Sans MT" panose="020B0502020104020203" pitchFamily="34" charset="0"/>
              </a:rPr>
              <a:t>, top</a:t>
            </a:r>
            <a:endParaRPr lang="en-US" sz="2400" dirty="0">
              <a:solidFill>
                <a:srgbClr val="FF0000"/>
              </a:solidFill>
              <a:latin typeface="Gill Sans MT" panose="020B0502020104020203" pitchFamily="34" charset="0"/>
            </a:endParaRP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53194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38400"/>
            <a:ext cx="3581400" cy="3154363"/>
          </a:xfrm>
        </p:spPr>
        <p:txBody>
          <a:bodyPr>
            <a:noAutofit/>
          </a:bodyPr>
          <a:lstStyle/>
          <a:p>
            <a:r>
              <a:rPr lang="en-US" sz="2400" dirty="0" smtClean="0"/>
              <a:t>Design controller for human-robot and robot-robot hand-over tasks that use principles from human studies</a:t>
            </a:r>
          </a:p>
          <a:p>
            <a:pPr lvl="1"/>
            <a:r>
              <a:rPr lang="en-US" sz="2400" dirty="0" smtClean="0"/>
              <a:t>Fingertip shear forces</a:t>
            </a:r>
          </a:p>
          <a:p>
            <a:pPr lvl="1"/>
            <a:r>
              <a:rPr lang="en-US" sz="2400" dirty="0" smtClean="0"/>
              <a:t>Grip force vs. </a:t>
            </a:r>
            <a:r>
              <a:rPr lang="en-US" sz="2400" dirty="0" smtClean="0"/>
              <a:t>load force ratios</a:t>
            </a:r>
            <a:endParaRPr lang="en-US" sz="2400" dirty="0" smtClean="0"/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68E4-8448-4F51-9E46-4A90A0830744}" type="slidenum">
              <a:rPr lang="en-US" smtClean="0"/>
              <a:t>8</a:t>
            </a:fld>
            <a:endParaRPr lang="en-US"/>
          </a:p>
        </p:txBody>
      </p:sp>
      <p:pic>
        <p:nvPicPr>
          <p:cNvPr id="1026" name="Picture 2" descr="http://japology.com/wp-content/uploads/2012/12/Twendy-One-Robot-Makes-Breakfast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552700"/>
            <a:ext cx="4724057" cy="300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57199" y="1524000"/>
            <a:ext cx="8305457" cy="9905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Investigate robustness of findings with larger subject population and other test object properties</a:t>
            </a:r>
          </a:p>
        </p:txBody>
      </p:sp>
    </p:spTree>
    <p:extLst>
      <p:ext uri="{BB962C8B-B14F-4D97-AF65-F5344CB8AC3E}">
        <p14:creationId xmlns:p14="http://schemas.microsoft.com/office/powerpoint/2010/main" val="18805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68E4-8448-4F51-9E46-4A90A0830744}" type="slidenum">
              <a:rPr lang="en-US" smtClean="0"/>
              <a:t>9</a:t>
            </a:fld>
            <a:endParaRPr lang="en-US"/>
          </a:p>
        </p:txBody>
      </p:sp>
      <p:pic>
        <p:nvPicPr>
          <p:cNvPr id="3074" name="Picture 2" descr="D:\Pictures\Eric\2013\102513 Lab Camping Tricopter\20131026\jpg edit\DSC_25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219200"/>
            <a:ext cx="5181600" cy="3453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38200" y="4736068"/>
            <a:ext cx="7543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ill Sans MT" panose="020B0502020104020203" pitchFamily="34" charset="0"/>
              </a:rPr>
              <a:t>Dr. Veronica J. </a:t>
            </a:r>
            <a:r>
              <a:rPr lang="en-US" dirty="0" smtClean="0">
                <a:latin typeface="Gill Sans MT" panose="020B0502020104020203" pitchFamily="34" charset="0"/>
              </a:rPr>
              <a:t>Santos &amp;  </a:t>
            </a:r>
            <a:r>
              <a:rPr lang="en-US" dirty="0" smtClean="0">
                <a:latin typeface="Gill Sans MT" panose="020B0502020104020203" pitchFamily="34" charset="0"/>
              </a:rPr>
              <a:t>ASU </a:t>
            </a:r>
            <a:r>
              <a:rPr lang="en-US" dirty="0" err="1" smtClean="0">
                <a:latin typeface="Gill Sans MT" panose="020B0502020104020203" pitchFamily="34" charset="0"/>
              </a:rPr>
              <a:t>Biomechatronics</a:t>
            </a:r>
            <a:r>
              <a:rPr lang="en-US" dirty="0" smtClean="0">
                <a:latin typeface="Gill Sans MT" panose="020B0502020104020203" pitchFamily="34" charset="0"/>
              </a:rPr>
              <a:t> Lab</a:t>
            </a:r>
            <a:endParaRPr lang="en-US" dirty="0">
              <a:latin typeface="Gill Sans MT" panose="020B0502020104020203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48200" y="5181600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1400" dirty="0" smtClean="0">
                <a:latin typeface="Gill Sans MT" panose="020B0502020104020203" pitchFamily="34" charset="0"/>
              </a:rPr>
              <a:t>National Science Foundation Grant #1208519</a:t>
            </a:r>
          </a:p>
          <a:p>
            <a:pPr algn="just"/>
            <a:r>
              <a:rPr lang="en-US" sz="1400" dirty="0" smtClean="0">
                <a:latin typeface="Gill Sans MT" panose="020B0502020104020203" pitchFamily="34" charset="0"/>
              </a:rPr>
              <a:t>ASU/NASA Space Grant Program</a:t>
            </a:r>
          </a:p>
          <a:p>
            <a:pPr algn="just"/>
            <a:r>
              <a:rPr lang="en-US" sz="1400" dirty="0" smtClean="0">
                <a:latin typeface="Gill Sans MT" panose="020B0502020104020203" pitchFamily="34" charset="0"/>
              </a:rPr>
              <a:t>Barrett, The Honors College at Arizona State University</a:t>
            </a:r>
            <a:endParaRPr lang="en-US" sz="1400" dirty="0">
              <a:latin typeface="Gill Sans MT" panose="020B0502020104020203" pitchFamily="34" charset="0"/>
            </a:endParaRPr>
          </a:p>
        </p:txBody>
      </p:sp>
      <p:pic>
        <p:nvPicPr>
          <p:cNvPr id="11" name="Picture 10" descr="nsf1.tif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5161208"/>
            <a:ext cx="761690" cy="766093"/>
          </a:xfrm>
          <a:prstGeom prst="rect">
            <a:avLst/>
          </a:prstGeom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5161208"/>
            <a:ext cx="74295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 descr="http://upload.wikimedia.org/wikipedia/en/2/29/Barrett_Honors_Colleg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5257800"/>
            <a:ext cx="2425745" cy="60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6229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330</TotalTime>
  <Words>228</Words>
  <Application>Microsoft Office PowerPoint</Application>
  <PresentationFormat>On-screen Show (4:3)</PresentationFormat>
  <Paragraphs>45</Paragraphs>
  <Slides>9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Digit Control during Object Hand-over</vt:lpstr>
      <vt:lpstr>Background</vt:lpstr>
      <vt:lpstr>Current Technology</vt:lpstr>
      <vt:lpstr>Goal: Understand Human-human object hand-overs to design human-inspired controllers for robots</vt:lpstr>
      <vt:lpstr>PowerPoint Presentation</vt:lpstr>
      <vt:lpstr>Object Compression Representative Horizontal Hand-over dataset (10 trials)</vt:lpstr>
      <vt:lpstr>Linear Grip Force vs. Load Force Ratio Representative Horizontal Hand-over dataset (10 trials)</vt:lpstr>
      <vt:lpstr>Future Work</vt:lpstr>
      <vt:lpstr>Acknowledgements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 Control during Object Handover</dc:title>
  <dc:creator>Eric Chang</dc:creator>
  <cp:lastModifiedBy>echang6</cp:lastModifiedBy>
  <cp:revision>18</cp:revision>
  <dcterms:created xsi:type="dcterms:W3CDTF">2014-04-01T18:17:05Z</dcterms:created>
  <dcterms:modified xsi:type="dcterms:W3CDTF">2014-04-01T23:49:58Z</dcterms:modified>
</cp:coreProperties>
</file>